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"/>
  </p:notesMasterIdLst>
  <p:handoutMasterIdLst>
    <p:handoutMasterId r:id="rId8"/>
  </p:handoutMasterIdLst>
  <p:sldIdLst>
    <p:sldId id="406" r:id="rId2"/>
    <p:sldId id="300" r:id="rId3"/>
    <p:sldId id="257" r:id="rId4"/>
    <p:sldId id="407" r:id="rId5"/>
    <p:sldId id="4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rratt, Michael (NIH/NIMH) [E]" initials="SM([" lastIdx="1" clrIdx="0">
    <p:extLst>
      <p:ext uri="{19B8F6BF-5375-455C-9EA6-DF929625EA0E}">
        <p15:presenceInfo xmlns:p15="http://schemas.microsoft.com/office/powerpoint/2012/main" userId="S-1-5-21-12604286-656692736-1848903544-167111" providerId="AD"/>
      </p:ext>
    </p:extLst>
  </p:cmAuthor>
  <p:cmAuthor id="2" name="Rausch, Dianne (NIH/NIMH) [E]" initials="RD([" lastIdx="0" clrIdx="1">
    <p:extLst>
      <p:ext uri="{19B8F6BF-5375-455C-9EA6-DF929625EA0E}">
        <p15:presenceInfo xmlns:p15="http://schemas.microsoft.com/office/powerpoint/2012/main" userId="S-1-5-21-12604286-656692736-1848903544-55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4" autoAdjust="0"/>
    <p:restoredTop sz="71995" autoAdjust="0"/>
  </p:normalViewPr>
  <p:slideViewPr>
    <p:cSldViewPr snapToGrid="0">
      <p:cViewPr varScale="1">
        <p:scale>
          <a:sx n="52" d="100"/>
          <a:sy n="52" d="100"/>
        </p:scale>
        <p:origin x="510" y="7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-1363"/>
    </p:cViewPr>
  </p:sorterViewPr>
  <p:notesViewPr>
    <p:cSldViewPr snapToGrid="0">
      <p:cViewPr varScale="1">
        <p:scale>
          <a:sx n="56" d="100"/>
          <a:sy n="56" d="100"/>
        </p:scale>
        <p:origin x="2102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95D3B-B5A1-4CCD-9A64-F0ED816E67E2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C16D7-3B18-4210-9758-B0270554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4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AF598-9FA5-426B-B87B-B7CD9C07E14E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43EDA-3B10-400B-BFB5-A6B18053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33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471EE-C826-49E8-B554-6D3ED0E83F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3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3EDA-3B10-400B-BFB5-A6B18053B9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6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471EE-C826-49E8-B554-6D3ED0E83F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17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471EE-C826-49E8-B554-6D3ED0E83F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5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468B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1925638"/>
            <a:ext cx="12192000" cy="164465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66000">
                <a:schemeClr val="bg1">
                  <a:lumMod val="50000"/>
                </a:schemeClr>
              </a:gs>
              <a:gs pos="29000">
                <a:schemeClr val="bg1">
                  <a:lumMod val="50000"/>
                </a:schemeClr>
              </a:gs>
              <a:gs pos="93000">
                <a:schemeClr val="bg1">
                  <a:lumMod val="65000"/>
                </a:schemeClr>
              </a:gs>
            </a:gsLst>
            <a:lin ang="4440000" scaled="0"/>
          </a:gra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468B"/>
              </a:solidFill>
            </a:endParaRP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1968501"/>
            <a:ext cx="6413501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NIH_NIMH_Master_Logo_Rev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467" y="6142039"/>
            <a:ext cx="188171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HHS Logo-rev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384" y="5976938"/>
            <a:ext cx="97366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2664"/>
            <a:ext cx="1305984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1" y="2252664"/>
            <a:ext cx="130598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 bwMode="auto">
          <a:xfrm>
            <a:off x="0" y="1925638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0" y="3571875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5" name="Picture 16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2" y="2252664"/>
            <a:ext cx="129963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0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485" y="2254250"/>
            <a:ext cx="130598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88765" y="2074880"/>
            <a:ext cx="6434419" cy="1321454"/>
          </a:xfrm>
          <a:prstGeom prst="rect">
            <a:avLst/>
          </a:prstGeom>
        </p:spPr>
        <p:txBody>
          <a:bodyPr/>
          <a:lstStyle>
            <a:lvl1pPr indent="0" algn="l">
              <a:lnSpc>
                <a:spcPct val="100000"/>
              </a:lnSpc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488406" y="3720949"/>
            <a:ext cx="4705460" cy="17050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  <a:lvl2pPr marL="339725" indent="0">
              <a:buNone/>
              <a:defRPr i="1"/>
            </a:lvl2pPr>
            <a:lvl3pPr marL="749300" indent="0">
              <a:buNone/>
              <a:defRPr>
                <a:solidFill>
                  <a:srgbClr val="FFFFFF"/>
                </a:solidFill>
              </a:defRPr>
            </a:lvl3pPr>
            <a:lvl4pPr marL="1079500" indent="0">
              <a:buNone/>
              <a:defRPr>
                <a:solidFill>
                  <a:srgbClr val="FFFFFF"/>
                </a:solidFill>
              </a:defRPr>
            </a:lvl4pPr>
            <a:lvl5pPr marL="13716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96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rotWithShape="0">
          <a:gsLst>
            <a:gs pos="0">
              <a:schemeClr val="bg1"/>
            </a:gs>
            <a:gs pos="100000">
              <a:srgbClr val="D9D9D9"/>
            </a:gs>
          </a:gsLst>
          <a:lin ang="44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13" y="1419032"/>
            <a:ext cx="11499452" cy="4753168"/>
          </a:xfrm>
          <a:prstGeom prst="rect">
            <a:avLst/>
          </a:prstGeom>
        </p:spPr>
        <p:txBody>
          <a:bodyPr/>
          <a:lstStyle>
            <a:lvl1pPr marL="254000" indent="-254000">
              <a:buClr>
                <a:srgbClr val="005395"/>
              </a:buClr>
              <a:buSzPct val="135000"/>
              <a:defRPr sz="2000"/>
            </a:lvl1pPr>
            <a:lvl2pPr marL="574675" indent="-234950">
              <a:buClr>
                <a:srgbClr val="005395"/>
              </a:buClr>
              <a:buSzPct val="80000"/>
              <a:buFont typeface="Arial Unicode MS"/>
              <a:buChar char="■"/>
              <a:defRPr/>
            </a:lvl2pPr>
            <a:lvl3pPr marL="912813" indent="-230188">
              <a:buClr>
                <a:srgbClr val="005395"/>
              </a:buClr>
              <a:buSzPct val="80000"/>
              <a:buFont typeface="Arial Unicode MS"/>
              <a:buChar char="■"/>
              <a:defRPr sz="1600"/>
            </a:lvl3pPr>
            <a:lvl4pPr marL="1257300" indent="-228600">
              <a:buClr>
                <a:srgbClr val="005395"/>
              </a:buClr>
              <a:buSzPct val="80000"/>
              <a:buFont typeface="Arial Unicode MS"/>
              <a:buChar char="■"/>
              <a:defRPr/>
            </a:lvl4pPr>
            <a:lvl5pPr marL="1603375" indent="-231775">
              <a:buClr>
                <a:srgbClr val="005395"/>
              </a:buClr>
              <a:buSzPct val="80000"/>
              <a:buFont typeface="Arial Unicode MS"/>
              <a:buChar char="■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71B1AC-9993-4562-B56C-3C4853B7F1AF}" type="slidenum">
              <a:rPr lang="en-US" altLang="en-US">
                <a:solidFill>
                  <a:srgbClr val="00468B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4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1264801" y="1599352"/>
            <a:ext cx="9731648" cy="4131524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5395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47EFA5-DF37-4CEE-9225-F41C3096BC50}" type="slidenum">
              <a:rPr lang="en-US" altLang="en-US">
                <a:solidFill>
                  <a:srgbClr val="00468B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6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able Placeholder 6"/>
          <p:cNvSpPr>
            <a:spLocks noGrp="1"/>
          </p:cNvSpPr>
          <p:nvPr>
            <p:ph type="tbl" sz="quarter" idx="11"/>
          </p:nvPr>
        </p:nvSpPr>
        <p:spPr>
          <a:xfrm>
            <a:off x="1974851" y="1873251"/>
            <a:ext cx="8142816" cy="3622675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5395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562761-87A7-415D-81BD-BD2D25CDF642}" type="slidenum">
              <a:rPr lang="en-US" altLang="en-US">
                <a:solidFill>
                  <a:srgbClr val="00468B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9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989824" y="6272786"/>
            <a:ext cx="32735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6075BB-9509-EE48-B138-0BE30B9A9296}" type="datetimeFigureOut">
              <a:rPr lang="en-US" sz="2400" smtClean="0">
                <a:solidFill>
                  <a:srgbClr val="D34817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7/24/2018</a:t>
            </a:fld>
            <a:endParaRPr lang="en-US" sz="2400">
              <a:solidFill>
                <a:srgbClr val="D34817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272786"/>
            <a:ext cx="63276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D34817">
                  <a:lumMod val="5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328" y="5933938"/>
            <a:ext cx="684784" cy="86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6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Logo only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92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BB637DE-8EAD-4102-8FCF-744E069B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EBAC-1D87-4D1D-BC46-C22C6BE69572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F8B7AD7-31E1-48DA-BAE1-F33E5088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2175AD-4430-4986-8C78-8B9E150F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F5E-6C68-40D6-824F-11718A7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44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 userDrawn="1"/>
        </p:nvSpPr>
        <p:spPr bwMode="auto">
          <a:xfrm>
            <a:off x="0" y="1"/>
            <a:ext cx="12192000" cy="1084263"/>
          </a:xfrm>
          <a:prstGeom prst="rect">
            <a:avLst/>
          </a:prstGeom>
          <a:solidFill>
            <a:srgbClr val="005395"/>
          </a:solidFill>
          <a:ln>
            <a:noFill/>
          </a:ln>
          <a:extLst>
            <a:ext uri="{91240B29-F687-4F45-9708-019B960494DF}">
              <a14:hiddenLine xmlns:a14="http://schemas.microsoft.com/office/drawing/2010/main" w="635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468B"/>
              </a:solidFill>
            </a:endParaRPr>
          </a:p>
        </p:txBody>
      </p:sp>
      <p:pic>
        <p:nvPicPr>
          <p:cNvPr id="1027" name="Picture 1" descr="NIH_NIMH_Master_Logo_2Color.pn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ChangeArrowheads="1"/>
          </p:cNvSpPr>
          <p:nvPr userDrawn="1"/>
        </p:nvSpPr>
        <p:spPr bwMode="auto">
          <a:xfrm>
            <a:off x="0" y="6777038"/>
            <a:ext cx="12192000" cy="80962"/>
          </a:xfrm>
          <a:prstGeom prst="rect">
            <a:avLst/>
          </a:prstGeom>
          <a:solidFill>
            <a:srgbClr val="005395"/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468B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98967" y="6505576"/>
            <a:ext cx="1064684" cy="206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AEB28-425C-4784-B9E2-4286FE2319C3}" type="slidenum">
              <a:rPr lang="en-US" altLang="en-US">
                <a:solidFill>
                  <a:srgbClr val="00468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290513"/>
            <a:ext cx="90085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31" name="Picture 8" descr="HHS Logo-PMS653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0" y="1084263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4855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8" r:id="rId6"/>
    <p:sldLayoutId id="214748367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SzPct val="120000"/>
        <a:buChar char="•"/>
        <a:defRPr sz="2000">
          <a:solidFill>
            <a:srgbClr val="292929"/>
          </a:solidFill>
          <a:latin typeface="+mn-lt"/>
          <a:ea typeface="+mn-ea"/>
          <a:cs typeface="ＭＳ Ｐゴシック" charset="0"/>
        </a:defRPr>
      </a:lvl1pPr>
      <a:lvl2pPr marL="568325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46A0"/>
        </a:buClr>
        <a:buFont typeface="Wingdings" panose="05000000000000000000" pitchFamily="2" charset="2"/>
        <a:buChar char="§"/>
        <a:defRPr>
          <a:solidFill>
            <a:srgbClr val="292929"/>
          </a:solidFill>
          <a:latin typeface="+mn-lt"/>
          <a:ea typeface="+mn-ea"/>
        </a:defRPr>
      </a:lvl2pPr>
      <a:lvl3pPr marL="912813" indent="-1635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600">
          <a:solidFill>
            <a:srgbClr val="292929"/>
          </a:solidFill>
          <a:latin typeface="+mn-lt"/>
          <a:ea typeface="+mn-ea"/>
        </a:defRPr>
      </a:lvl3pPr>
      <a:lvl4pPr marL="1257300" indent="-1778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3CA0"/>
        </a:buClr>
        <a:buFont typeface="Wingdings" panose="05000000000000000000" pitchFamily="2" charset="2"/>
        <a:buChar char="§"/>
        <a:defRPr sz="1400">
          <a:solidFill>
            <a:srgbClr val="292929"/>
          </a:solidFill>
          <a:latin typeface="+mn-lt"/>
          <a:ea typeface="+mn-ea"/>
        </a:defRPr>
      </a:lvl4pPr>
      <a:lvl5pPr marL="1547813" indent="-1762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5pPr>
      <a:lvl6pPr marL="20050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6pPr>
      <a:lvl7pPr marL="24622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7pPr>
      <a:lvl8pPr marL="29194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8pPr>
      <a:lvl9pPr marL="33766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Population Mobility:</a:t>
            </a:r>
            <a:br>
              <a:rPr lang="en-US" sz="2800" b="1" dirty="0"/>
            </a:br>
            <a:r>
              <a:rPr lang="en-US" sz="2800" b="1" dirty="0"/>
              <a:t>Challenges for Universal </a:t>
            </a:r>
            <a:br>
              <a:rPr lang="en-US" sz="2800" b="1" dirty="0"/>
            </a:br>
            <a:r>
              <a:rPr lang="en-US" sz="2800" b="1" dirty="0"/>
              <a:t>HIV Testing and Treatment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88765" y="3901566"/>
            <a:ext cx="5444563" cy="1705055"/>
          </a:xfrm>
        </p:spPr>
        <p:txBody>
          <a:bodyPr/>
          <a:lstStyle/>
          <a:p>
            <a:r>
              <a:rPr lang="en-US" sz="2400" dirty="0"/>
              <a:t>Dianne Rausch, Ph.D.</a:t>
            </a:r>
          </a:p>
          <a:p>
            <a:r>
              <a:rPr lang="en-US" sz="2400" dirty="0"/>
              <a:t>Director, Division of AIDS Research</a:t>
            </a:r>
          </a:p>
          <a:p>
            <a:r>
              <a:rPr lang="en-US" sz="2400" dirty="0"/>
              <a:t>National Institute of Mental </a:t>
            </a:r>
            <a:r>
              <a:rPr lang="en-US" sz="2400" dirty="0" err="1"/>
              <a:t>Heanth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2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8043F6C-566E-451A-8754-A99E6FE6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892" y="127904"/>
            <a:ext cx="9008216" cy="880782"/>
          </a:xfrm>
        </p:spPr>
        <p:txBody>
          <a:bodyPr/>
          <a:lstStyle/>
          <a:p>
            <a:pPr algn="ctr"/>
            <a:r>
              <a:rPr lang="en-US" sz="2800" dirty="0"/>
              <a:t>Universal Test and Treat</a:t>
            </a:r>
            <a:br>
              <a:rPr lang="en-US" sz="2800" dirty="0"/>
            </a:br>
            <a:r>
              <a:rPr lang="en-US" sz="2800" dirty="0"/>
              <a:t>Prevention and Treatment Continuum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8E7B4E-EC44-4214-B05B-438E2B49B9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1B1AC-9993-4562-B56C-3C4853B7F1AF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BDCD80-0AF6-4F08-8BBA-A3C8B87B772C}"/>
              </a:ext>
            </a:extLst>
          </p:cNvPr>
          <p:cNvSpPr txBox="1"/>
          <p:nvPr/>
        </p:nvSpPr>
        <p:spPr>
          <a:xfrm>
            <a:off x="2744813" y="2027273"/>
            <a:ext cx="221293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HIV Prevention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75AD90-C3E4-4FE1-A218-A9BF4E826299}"/>
              </a:ext>
            </a:extLst>
          </p:cNvPr>
          <p:cNvSpPr txBox="1"/>
          <p:nvPr/>
        </p:nvSpPr>
        <p:spPr>
          <a:xfrm>
            <a:off x="2744813" y="4150931"/>
            <a:ext cx="2212937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Linkage to HIV Care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BB22FC7-7DEB-4CE8-8A4A-B9D00FB1466B}"/>
              </a:ext>
            </a:extLst>
          </p:cNvPr>
          <p:cNvSpPr txBox="1"/>
          <p:nvPr/>
        </p:nvSpPr>
        <p:spPr>
          <a:xfrm>
            <a:off x="198967" y="3092722"/>
            <a:ext cx="21006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HIV Testing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7F9AEE71-EE13-4D3E-ACAA-7979606935BA}"/>
              </a:ext>
            </a:extLst>
          </p:cNvPr>
          <p:cNvCxnSpPr>
            <a:cxnSpLocks/>
            <a:stCxn id="26" idx="0"/>
            <a:endCxn id="5" idx="1"/>
          </p:cNvCxnSpPr>
          <p:nvPr/>
        </p:nvCxnSpPr>
        <p:spPr bwMode="auto">
          <a:xfrm flipV="1">
            <a:off x="1249267" y="2488938"/>
            <a:ext cx="1495546" cy="6037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D8789359-F122-464C-96A5-33E5349C9EFA}"/>
              </a:ext>
            </a:extLst>
          </p:cNvPr>
          <p:cNvCxnSpPr>
            <a:cxnSpLocks/>
            <a:stCxn id="26" idx="2"/>
            <a:endCxn id="6" idx="1"/>
          </p:cNvCxnSpPr>
          <p:nvPr/>
        </p:nvCxnSpPr>
        <p:spPr bwMode="auto">
          <a:xfrm>
            <a:off x="1249267" y="4016052"/>
            <a:ext cx="1495546" cy="735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C6F3CB6-EF55-4B6A-93B8-A8C01D8C75D4}"/>
              </a:ext>
            </a:extLst>
          </p:cNvPr>
          <p:cNvSpPr txBox="1"/>
          <p:nvPr/>
        </p:nvSpPr>
        <p:spPr>
          <a:xfrm>
            <a:off x="5295879" y="1750273"/>
            <a:ext cx="2731034" cy="14773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00468B"/>
              </a:solidFill>
              <a:latin typeface="Arial"/>
              <a:ea typeface="ＭＳ Ｐゴシック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468B"/>
                </a:solidFill>
                <a:latin typeface="Arial"/>
                <a:ea typeface="ＭＳ Ｐゴシック"/>
              </a:rPr>
              <a:t>Uptake of PrEP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B</a:t>
            </a:r>
            <a:r>
              <a:rPr lang="en-US" b="1" dirty="0" err="1">
                <a:solidFill>
                  <a:srgbClr val="00468B"/>
                </a:solidFill>
                <a:latin typeface="Arial"/>
                <a:ea typeface="ＭＳ Ｐゴシック"/>
              </a:rPr>
              <a:t>ehavior</a:t>
            </a:r>
            <a:r>
              <a:rPr lang="en-US" b="1" dirty="0">
                <a:solidFill>
                  <a:srgbClr val="00468B"/>
                </a:solidFill>
                <a:latin typeface="Arial"/>
                <a:ea typeface="ＭＳ Ｐゴシック"/>
              </a:rPr>
              <a:t> Modification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Routine HIV Testing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C9AE460F-BDD6-4049-ABF1-7C884FB77E43}"/>
              </a:ext>
            </a:extLst>
          </p:cNvPr>
          <p:cNvCxnSpPr>
            <a:cxnSpLocks/>
            <a:stCxn id="5" idx="3"/>
            <a:endCxn id="37" idx="1"/>
          </p:cNvCxnSpPr>
          <p:nvPr/>
        </p:nvCxnSpPr>
        <p:spPr bwMode="auto">
          <a:xfrm flipV="1">
            <a:off x="4957751" y="2488937"/>
            <a:ext cx="33812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F02E3C8-73BF-415F-A7F4-F1075E9FDEE2}"/>
              </a:ext>
            </a:extLst>
          </p:cNvPr>
          <p:cNvSpPr txBox="1"/>
          <p:nvPr/>
        </p:nvSpPr>
        <p:spPr>
          <a:xfrm>
            <a:off x="5295878" y="4143221"/>
            <a:ext cx="2731035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468B"/>
                </a:solidFill>
                <a:latin typeface="Arial"/>
                <a:ea typeface="ＭＳ Ｐゴシック"/>
              </a:rPr>
              <a:t>Adherence Support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468B"/>
                </a:solidFill>
                <a:latin typeface="Arial"/>
                <a:ea typeface="ＭＳ Ｐゴシック"/>
              </a:rPr>
              <a:t>Consistent ART Supply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3967EC28-2A2C-4CBC-AF0B-7EB1947C2A37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4957750" y="4751096"/>
            <a:ext cx="3381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246304D-F81E-4F9A-A101-7EC3094747FE}"/>
              </a:ext>
            </a:extLst>
          </p:cNvPr>
          <p:cNvSpPr txBox="1"/>
          <p:nvPr/>
        </p:nvSpPr>
        <p:spPr>
          <a:xfrm>
            <a:off x="8644232" y="2258105"/>
            <a:ext cx="2850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No New Infections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5A5C01C-B9CD-4F45-A273-A77E0242F303}"/>
              </a:ext>
            </a:extLst>
          </p:cNvPr>
          <p:cNvSpPr txBox="1"/>
          <p:nvPr/>
        </p:nvSpPr>
        <p:spPr>
          <a:xfrm>
            <a:off x="8461940" y="4520262"/>
            <a:ext cx="3553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No New Transmissions</a:t>
            </a:r>
          </a:p>
        </p:txBody>
      </p:sp>
    </p:spTree>
    <p:extLst>
      <p:ext uri="{BB962C8B-B14F-4D97-AF65-F5344CB8AC3E}">
        <p14:creationId xmlns:p14="http://schemas.microsoft.com/office/powerpoint/2010/main" val="89731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ub saharan africa">
            <a:extLst>
              <a:ext uri="{FF2B5EF4-FFF2-40B4-BE49-F238E27FC236}">
                <a16:creationId xmlns:a16="http://schemas.microsoft.com/office/drawing/2014/main" xmlns="" id="{D2BA17EF-2DC8-4834-A99A-942EE5E7F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81" y="1455687"/>
            <a:ext cx="4697641" cy="442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33A9680-B29C-486C-B2FD-B6AF0F1FE37E}"/>
              </a:ext>
            </a:extLst>
          </p:cNvPr>
          <p:cNvSpPr txBox="1"/>
          <p:nvPr/>
        </p:nvSpPr>
        <p:spPr>
          <a:xfrm>
            <a:off x="2282808" y="2145866"/>
            <a:ext cx="26266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Catchment Area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8164E1C3-18CD-4E5D-8E1D-6CC368C3F071}"/>
              </a:ext>
            </a:extLst>
          </p:cNvPr>
          <p:cNvSpPr/>
          <p:nvPr/>
        </p:nvSpPr>
        <p:spPr>
          <a:xfrm>
            <a:off x="3267076" y="2856012"/>
            <a:ext cx="304803" cy="2974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B0E760E1-A44F-400D-A407-60587202E203}"/>
              </a:ext>
            </a:extLst>
          </p:cNvPr>
          <p:cNvGrpSpPr/>
          <p:nvPr/>
        </p:nvGrpSpPr>
        <p:grpSpPr>
          <a:xfrm>
            <a:off x="5441703" y="1293950"/>
            <a:ext cx="2113564" cy="1282386"/>
            <a:chOff x="6138386" y="1185911"/>
            <a:chExt cx="2113564" cy="12823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B215955-8846-49EF-A72B-F8FF28C3B294}"/>
                </a:ext>
              </a:extLst>
            </p:cNvPr>
            <p:cNvSpPr txBox="1"/>
            <p:nvPr/>
          </p:nvSpPr>
          <p:spPr>
            <a:xfrm>
              <a:off x="6138386" y="1185911"/>
              <a:ext cx="2113564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dirty="0"/>
                <a:t>Intervention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1F185D6E-FD0C-49D7-A192-BD4EDE251A44}"/>
                </a:ext>
              </a:extLst>
            </p:cNvPr>
            <p:cNvSpPr/>
            <p:nvPr/>
          </p:nvSpPr>
          <p:spPr>
            <a:xfrm>
              <a:off x="6510078" y="1719189"/>
              <a:ext cx="304803" cy="29742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197CA7E2-4A7B-4FC6-A64C-C2152992BAFE}"/>
                </a:ext>
              </a:extLst>
            </p:cNvPr>
            <p:cNvSpPr/>
            <p:nvPr/>
          </p:nvSpPr>
          <p:spPr>
            <a:xfrm>
              <a:off x="7042767" y="1719189"/>
              <a:ext cx="304803" cy="29742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2F88C3E2-8503-4C7D-97EA-40447BDDCCC7}"/>
                </a:ext>
              </a:extLst>
            </p:cNvPr>
            <p:cNvSpPr/>
            <p:nvPr/>
          </p:nvSpPr>
          <p:spPr>
            <a:xfrm>
              <a:off x="7575458" y="1719189"/>
              <a:ext cx="304803" cy="29742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4EC62F5A-2153-471D-A144-187E3D63C5CE}"/>
                </a:ext>
              </a:extLst>
            </p:cNvPr>
            <p:cNvSpPr/>
            <p:nvPr/>
          </p:nvSpPr>
          <p:spPr>
            <a:xfrm>
              <a:off x="6765720" y="2170868"/>
              <a:ext cx="304803" cy="29742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00AF9080-4D91-4850-B9D9-FD6D579DACC1}"/>
                </a:ext>
              </a:extLst>
            </p:cNvPr>
            <p:cNvSpPr/>
            <p:nvPr/>
          </p:nvSpPr>
          <p:spPr>
            <a:xfrm>
              <a:off x="6205275" y="2170868"/>
              <a:ext cx="304803" cy="29742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66E5F6FF-845B-4122-BC50-3DD9EFB06AFC}"/>
                </a:ext>
              </a:extLst>
            </p:cNvPr>
            <p:cNvSpPr/>
            <p:nvPr/>
          </p:nvSpPr>
          <p:spPr>
            <a:xfrm>
              <a:off x="7347570" y="2170869"/>
              <a:ext cx="304803" cy="29742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F053E03C-C86D-4B21-A415-E0E09C4DCFBC}"/>
                </a:ext>
              </a:extLst>
            </p:cNvPr>
            <p:cNvSpPr/>
            <p:nvPr/>
          </p:nvSpPr>
          <p:spPr>
            <a:xfrm>
              <a:off x="7929420" y="2170868"/>
              <a:ext cx="304803" cy="29742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9" name="Group 2048">
            <a:extLst>
              <a:ext uri="{FF2B5EF4-FFF2-40B4-BE49-F238E27FC236}">
                <a16:creationId xmlns:a16="http://schemas.microsoft.com/office/drawing/2014/main" xmlns="" id="{75746D02-921B-4F44-BD65-3E46D25BD6D9}"/>
              </a:ext>
            </a:extLst>
          </p:cNvPr>
          <p:cNvGrpSpPr/>
          <p:nvPr/>
        </p:nvGrpSpPr>
        <p:grpSpPr>
          <a:xfrm>
            <a:off x="5497022" y="2968902"/>
            <a:ext cx="2131029" cy="1422280"/>
            <a:chOff x="6218754" y="2746510"/>
            <a:chExt cx="2131029" cy="142228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4B711739-B9FD-4DA2-83E4-F0A9E52485CD}"/>
                </a:ext>
              </a:extLst>
            </p:cNvPr>
            <p:cNvSpPr txBox="1"/>
            <p:nvPr/>
          </p:nvSpPr>
          <p:spPr>
            <a:xfrm>
              <a:off x="6218754" y="2746510"/>
              <a:ext cx="2087733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dirty="0"/>
                <a:t>1</a:t>
              </a:r>
              <a:r>
                <a:rPr lang="en-US" sz="2400" b="1" baseline="30000" dirty="0"/>
                <a:t>st</a:t>
              </a:r>
              <a:r>
                <a:rPr lang="en-US" sz="2400" b="1" dirty="0"/>
                <a:t> Follow Up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3208A0D-FB15-4F28-8C99-FF368457BD10}"/>
                </a:ext>
              </a:extLst>
            </p:cNvPr>
            <p:cNvGrpSpPr/>
            <p:nvPr/>
          </p:nvGrpSpPr>
          <p:grpSpPr>
            <a:xfrm>
              <a:off x="6347636" y="3413555"/>
              <a:ext cx="2002147" cy="755235"/>
              <a:chOff x="6327382" y="3649917"/>
              <a:chExt cx="1994208" cy="815013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xmlns="" id="{7A8939A8-0685-4D74-A8A3-C19E6365320A}"/>
                  </a:ext>
                </a:extLst>
              </p:cNvPr>
              <p:cNvSpPr/>
              <p:nvPr/>
            </p:nvSpPr>
            <p:spPr>
              <a:xfrm>
                <a:off x="6593404" y="3688475"/>
                <a:ext cx="304803" cy="2974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xmlns="" id="{CB61191F-1B06-4CB3-8884-1B99F74FE403}"/>
                  </a:ext>
                </a:extLst>
              </p:cNvPr>
              <p:cNvSpPr/>
              <p:nvPr/>
            </p:nvSpPr>
            <p:spPr>
              <a:xfrm>
                <a:off x="7134188" y="3649917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5C486EE7-0764-4716-8C6C-8FEBA506050F}"/>
                  </a:ext>
                </a:extLst>
              </p:cNvPr>
              <p:cNvSpPr/>
              <p:nvPr/>
            </p:nvSpPr>
            <p:spPr>
              <a:xfrm>
                <a:off x="7662826" y="3649917"/>
                <a:ext cx="304803" cy="2974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xmlns="" id="{9636B58A-BA8A-4CB4-B8BA-1C5E6C190924}"/>
                  </a:ext>
                </a:extLst>
              </p:cNvPr>
              <p:cNvSpPr/>
              <p:nvPr/>
            </p:nvSpPr>
            <p:spPr>
              <a:xfrm>
                <a:off x="6327382" y="4167502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xmlns="" id="{B10FBC51-5CEF-47A7-ACFB-1ECC936115E1}"/>
                  </a:ext>
                </a:extLst>
              </p:cNvPr>
              <p:cNvSpPr/>
              <p:nvPr/>
            </p:nvSpPr>
            <p:spPr>
              <a:xfrm>
                <a:off x="6898207" y="4162850"/>
                <a:ext cx="304803" cy="2974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xmlns="" id="{3007A53F-8C22-406B-8BDE-A2EFB9581000}"/>
                  </a:ext>
                </a:extLst>
              </p:cNvPr>
              <p:cNvSpPr/>
              <p:nvPr/>
            </p:nvSpPr>
            <p:spPr>
              <a:xfrm>
                <a:off x="7434937" y="4162850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xmlns="" id="{9CA3AC84-EB5D-4A83-97A4-A27E8BCECA39}"/>
                  </a:ext>
                </a:extLst>
              </p:cNvPr>
              <p:cNvSpPr/>
              <p:nvPr/>
            </p:nvSpPr>
            <p:spPr>
              <a:xfrm>
                <a:off x="8016787" y="4162850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endParaRPr lang="en-US"/>
              </a:p>
            </p:txBody>
          </p:sp>
        </p:grpSp>
      </p:grpSp>
      <p:grpSp>
        <p:nvGrpSpPr>
          <p:cNvPr id="2051" name="Group 2050">
            <a:extLst>
              <a:ext uri="{FF2B5EF4-FFF2-40B4-BE49-F238E27FC236}">
                <a16:creationId xmlns:a16="http://schemas.microsoft.com/office/drawing/2014/main" xmlns="" id="{FBE674E4-2E01-41AD-9BDA-B60997F0A76F}"/>
              </a:ext>
            </a:extLst>
          </p:cNvPr>
          <p:cNvGrpSpPr/>
          <p:nvPr/>
        </p:nvGrpSpPr>
        <p:grpSpPr>
          <a:xfrm>
            <a:off x="5454813" y="4699582"/>
            <a:ext cx="2273985" cy="1424820"/>
            <a:chOff x="6138386" y="4946009"/>
            <a:chExt cx="2273985" cy="14248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660DE259-E18B-46FF-9C85-EC5961421637}"/>
                </a:ext>
              </a:extLst>
            </p:cNvPr>
            <p:cNvSpPr txBox="1"/>
            <p:nvPr/>
          </p:nvSpPr>
          <p:spPr>
            <a:xfrm>
              <a:off x="6138386" y="4946009"/>
              <a:ext cx="2273985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dirty="0"/>
                <a:t>2</a:t>
              </a:r>
              <a:r>
                <a:rPr lang="en-US" sz="2400" b="1" baseline="30000" dirty="0"/>
                <a:t>nd</a:t>
              </a:r>
              <a:r>
                <a:rPr lang="en-US" sz="2400" b="1" dirty="0"/>
                <a:t> Follow Up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65582AB0-C007-4530-8915-9A4A3A912A99}"/>
                </a:ext>
              </a:extLst>
            </p:cNvPr>
            <p:cNvGrpSpPr/>
            <p:nvPr/>
          </p:nvGrpSpPr>
          <p:grpSpPr>
            <a:xfrm>
              <a:off x="6332082" y="5626511"/>
              <a:ext cx="2003715" cy="744318"/>
              <a:chOff x="6317875" y="5806475"/>
              <a:chExt cx="2003715" cy="744318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xmlns="" id="{D20B7E04-E985-43AD-9B67-2DF79C5A32AD}"/>
                  </a:ext>
                </a:extLst>
              </p:cNvPr>
              <p:cNvSpPr/>
              <p:nvPr/>
            </p:nvSpPr>
            <p:spPr>
              <a:xfrm>
                <a:off x="6317875" y="6253365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xmlns="" id="{F24ED103-363F-4503-BF82-EF8A54A6D62E}"/>
                  </a:ext>
                </a:extLst>
              </p:cNvPr>
              <p:cNvSpPr/>
              <p:nvPr/>
            </p:nvSpPr>
            <p:spPr>
              <a:xfrm>
                <a:off x="6898207" y="6253365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xmlns="" id="{E3484A6C-0C00-4F55-A31F-518EDE88CB52}"/>
                  </a:ext>
                </a:extLst>
              </p:cNvPr>
              <p:cNvSpPr/>
              <p:nvPr/>
            </p:nvSpPr>
            <p:spPr>
              <a:xfrm>
                <a:off x="7471100" y="6233190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060C20D6-9014-4D35-97A8-1B11EC20F78F}"/>
                  </a:ext>
                </a:extLst>
              </p:cNvPr>
              <p:cNvSpPr/>
              <p:nvPr/>
            </p:nvSpPr>
            <p:spPr>
              <a:xfrm>
                <a:off x="8016787" y="6233190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59972BCC-DAE4-4402-922F-23F8BF02C6A3}"/>
                  </a:ext>
                </a:extLst>
              </p:cNvPr>
              <p:cNvSpPr/>
              <p:nvPr/>
            </p:nvSpPr>
            <p:spPr>
              <a:xfrm>
                <a:off x="6596305" y="5806475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xmlns="" id="{A895365F-3F08-432E-B9D9-67E823FBF436}"/>
                  </a:ext>
                </a:extLst>
              </p:cNvPr>
              <p:cNvSpPr/>
              <p:nvPr/>
            </p:nvSpPr>
            <p:spPr>
              <a:xfrm>
                <a:off x="7153850" y="5806475"/>
                <a:ext cx="304803" cy="2974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xmlns="" id="{3206003A-832F-4776-8824-38A0C9AFF1D2}"/>
                  </a:ext>
                </a:extLst>
              </p:cNvPr>
              <p:cNvSpPr/>
              <p:nvPr/>
            </p:nvSpPr>
            <p:spPr>
              <a:xfrm>
                <a:off x="7711984" y="5819186"/>
                <a:ext cx="304803" cy="2974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F822DDCD-0B6F-4394-8FD2-3138C979260A}"/>
              </a:ext>
            </a:extLst>
          </p:cNvPr>
          <p:cNvSpPr/>
          <p:nvPr/>
        </p:nvSpPr>
        <p:spPr>
          <a:xfrm>
            <a:off x="3827923" y="3131572"/>
            <a:ext cx="304803" cy="2974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347B62F5-0F6C-46AB-91E4-B796739A4A5F}"/>
              </a:ext>
            </a:extLst>
          </p:cNvPr>
          <p:cNvSpPr/>
          <p:nvPr/>
        </p:nvSpPr>
        <p:spPr>
          <a:xfrm>
            <a:off x="2853419" y="3437424"/>
            <a:ext cx="304803" cy="2974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856FB73A-DD05-4931-8EEC-019DF0FE1B9E}"/>
              </a:ext>
            </a:extLst>
          </p:cNvPr>
          <p:cNvSpPr/>
          <p:nvPr/>
        </p:nvSpPr>
        <p:spPr>
          <a:xfrm>
            <a:off x="3542143" y="3560462"/>
            <a:ext cx="304803" cy="2974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>
            <a:extLst>
              <a:ext uri="{FF2B5EF4-FFF2-40B4-BE49-F238E27FC236}">
                <a16:creationId xmlns:a16="http://schemas.microsoft.com/office/drawing/2014/main" xmlns="" id="{16709A5D-F474-4F6A-9DD1-5B2D39E395AD}"/>
              </a:ext>
            </a:extLst>
          </p:cNvPr>
          <p:cNvSpPr/>
          <p:nvPr/>
        </p:nvSpPr>
        <p:spPr>
          <a:xfrm>
            <a:off x="3149467" y="2787886"/>
            <a:ext cx="446643" cy="540174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DA292A4-AF72-43FF-9E74-7824278F7675}"/>
              </a:ext>
            </a:extLst>
          </p:cNvPr>
          <p:cNvSpPr txBox="1"/>
          <p:nvPr/>
        </p:nvSpPr>
        <p:spPr>
          <a:xfrm>
            <a:off x="8188624" y="1286352"/>
            <a:ext cx="3673295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Incoming residents and long-term visitors not exposed to the intervention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28A1158-A13E-4531-8B4B-65CD075F9D7A}"/>
              </a:ext>
            </a:extLst>
          </p:cNvPr>
          <p:cNvSpPr txBox="1"/>
          <p:nvPr/>
        </p:nvSpPr>
        <p:spPr>
          <a:xfrm>
            <a:off x="8150138" y="3078285"/>
            <a:ext cx="3812467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Program participants that leave the area are lost to follow-up</a:t>
            </a:r>
          </a:p>
        </p:txBody>
      </p:sp>
      <p:sp>
        <p:nvSpPr>
          <p:cNvPr id="2053" name="TextBox 2052">
            <a:extLst>
              <a:ext uri="{FF2B5EF4-FFF2-40B4-BE49-F238E27FC236}">
                <a16:creationId xmlns:a16="http://schemas.microsoft.com/office/drawing/2014/main" xmlns="" id="{CB536920-05CE-4F69-8CA8-CD9EECCC8235}"/>
              </a:ext>
            </a:extLst>
          </p:cNvPr>
          <p:cNvSpPr txBox="1"/>
          <p:nvPr/>
        </p:nvSpPr>
        <p:spPr>
          <a:xfrm>
            <a:off x="2626580" y="261057"/>
            <a:ext cx="6471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Impact of Mobility on Intervention Effect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DFD5065-7C6B-48F0-B694-D995B633EF36}"/>
              </a:ext>
            </a:extLst>
          </p:cNvPr>
          <p:cNvSpPr txBox="1"/>
          <p:nvPr/>
        </p:nvSpPr>
        <p:spPr>
          <a:xfrm>
            <a:off x="8188624" y="4500887"/>
            <a:ext cx="3812467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Individuals that circulate in and out of </a:t>
            </a:r>
            <a:r>
              <a:rPr lang="en-US" sz="2400" b="1" dirty="0" smtClean="0"/>
              <a:t>communities</a:t>
            </a:r>
            <a:endParaRPr lang="en-US" sz="2400" b="1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D20B7E04-E985-43AD-9B67-2DF79C5A32AD}"/>
              </a:ext>
            </a:extLst>
          </p:cNvPr>
          <p:cNvSpPr/>
          <p:nvPr/>
        </p:nvSpPr>
        <p:spPr>
          <a:xfrm>
            <a:off x="2414779" y="3529605"/>
            <a:ext cx="304803" cy="2974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D20B7E04-E985-43AD-9B67-2DF79C5A32AD}"/>
              </a:ext>
            </a:extLst>
          </p:cNvPr>
          <p:cNvSpPr/>
          <p:nvPr/>
        </p:nvSpPr>
        <p:spPr>
          <a:xfrm>
            <a:off x="2139712" y="2902306"/>
            <a:ext cx="304803" cy="2974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D20B7E04-E985-43AD-9B67-2DF79C5A32AD}"/>
              </a:ext>
            </a:extLst>
          </p:cNvPr>
          <p:cNvSpPr/>
          <p:nvPr/>
        </p:nvSpPr>
        <p:spPr>
          <a:xfrm>
            <a:off x="3207136" y="3179346"/>
            <a:ext cx="304803" cy="2974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6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7" grpId="0" animBg="1"/>
      <p:bldP spid="38" grpId="0" animBg="1"/>
      <p:bldP spid="42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8043F6C-566E-451A-8754-A99E6FE6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892" y="127904"/>
            <a:ext cx="9008216" cy="880782"/>
          </a:xfrm>
        </p:spPr>
        <p:txBody>
          <a:bodyPr/>
          <a:lstStyle/>
          <a:p>
            <a:pPr algn="ctr"/>
            <a:r>
              <a:rPr lang="en-US" sz="3200" dirty="0"/>
              <a:t>C</a:t>
            </a:r>
            <a:r>
              <a:rPr lang="en-GB" sz="3200" dirty="0" err="1"/>
              <a:t>omplex</a:t>
            </a:r>
            <a:r>
              <a:rPr lang="en-GB" sz="3200" dirty="0"/>
              <a:t> Dynamics of Mobility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8E7B4E-EC44-4214-B05B-438E2B49B9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1B1AC-9993-4562-B56C-3C4853B7F1AF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B9CE6D2-460F-4521-A537-E6C6AD5EAA89}"/>
              </a:ext>
            </a:extLst>
          </p:cNvPr>
          <p:cNvSpPr txBox="1"/>
          <p:nvPr/>
        </p:nvSpPr>
        <p:spPr>
          <a:xfrm>
            <a:off x="336187" y="1057931"/>
            <a:ext cx="1110111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 </a:t>
            </a:r>
            <a:endParaRPr lang="en-US" dirty="0"/>
          </a:p>
          <a:p>
            <a:pPr lvl="0"/>
            <a:r>
              <a:rPr lang="en-GB" sz="2400" b="1" dirty="0"/>
              <a:t>Spatial and temporal factors of the mobility of specific populations are </a:t>
            </a:r>
            <a:endParaRPr lang="en-US" sz="2400" b="1" dirty="0"/>
          </a:p>
          <a:p>
            <a:pPr lvl="0"/>
            <a:r>
              <a:rPr lang="en-US" sz="2400" b="1" dirty="0"/>
              <a:t>linked to time exposed to interventions and services within geographies.</a:t>
            </a:r>
          </a:p>
          <a:p>
            <a:r>
              <a:rPr lang="en-US" sz="2400" b="1" dirty="0"/>
              <a:t> </a:t>
            </a:r>
          </a:p>
          <a:p>
            <a:pPr lvl="0"/>
            <a:r>
              <a:rPr lang="en-US" sz="2400" b="1" dirty="0"/>
              <a:t>Types of mobility in different populations and settings are diverse </a:t>
            </a:r>
          </a:p>
          <a:p>
            <a:pPr lvl="0"/>
            <a:r>
              <a:rPr lang="en-US" sz="2400" b="1" dirty="0"/>
              <a:t>and highly gendered and must inform HIV prevention and treatment </a:t>
            </a:r>
          </a:p>
          <a:p>
            <a:pPr lvl="0"/>
            <a:r>
              <a:rPr lang="en-US" sz="2400" b="1" dirty="0"/>
              <a:t>approaches in specific settings. </a:t>
            </a:r>
          </a:p>
          <a:p>
            <a:r>
              <a:rPr lang="en-US" sz="2400" b="1" dirty="0"/>
              <a:t> </a:t>
            </a:r>
          </a:p>
          <a:p>
            <a:pPr lvl="0"/>
            <a:r>
              <a:rPr lang="en-US" sz="2400" b="1" dirty="0"/>
              <a:t>Mobility is intertwined with other factors that can affect engagement </a:t>
            </a:r>
          </a:p>
          <a:p>
            <a:pPr lvl="0"/>
            <a:r>
              <a:rPr lang="en-US" sz="2400" b="1" dirty="0"/>
              <a:t>in HIV care and prevention and may lead to disengagement.</a:t>
            </a:r>
          </a:p>
          <a:p>
            <a:r>
              <a:rPr lang="en-US" sz="2400" b="1" dirty="0"/>
              <a:t> </a:t>
            </a:r>
          </a:p>
          <a:p>
            <a:pPr lvl="0"/>
            <a:r>
              <a:rPr lang="en-US" sz="2400" b="1" dirty="0"/>
              <a:t>Resettlement in new destinations can be unstable, resulting in heightened </a:t>
            </a:r>
          </a:p>
          <a:p>
            <a:pPr lvl="0"/>
            <a:r>
              <a:rPr lang="en-US" sz="2400" b="1" dirty="0"/>
              <a:t>risk and disruption of care engagement.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8043F6C-566E-451A-8754-A99E6FE6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002" y="102852"/>
            <a:ext cx="9008216" cy="880782"/>
          </a:xfrm>
        </p:spPr>
        <p:txBody>
          <a:bodyPr/>
          <a:lstStyle/>
          <a:p>
            <a:pPr algn="ctr"/>
            <a:r>
              <a:rPr lang="en-US" sz="3200" dirty="0"/>
              <a:t>Emerging </a:t>
            </a:r>
            <a:r>
              <a:rPr lang="en-US" sz="3200"/>
              <a:t>Research Questions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8E7B4E-EC44-4214-B05B-438E2B49B9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1B1AC-9993-4562-B56C-3C4853B7F1AF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B9CE6D2-460F-4521-A537-E6C6AD5EAA89}"/>
              </a:ext>
            </a:extLst>
          </p:cNvPr>
          <p:cNvSpPr txBox="1"/>
          <p:nvPr/>
        </p:nvSpPr>
        <p:spPr>
          <a:xfrm>
            <a:off x="198967" y="1410628"/>
            <a:ext cx="10879901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How does population mobility affect the potential success of strategies </a:t>
            </a:r>
          </a:p>
          <a:p>
            <a:pPr lvl="0"/>
            <a:r>
              <a:rPr lang="en-US" sz="2400" b="1" dirty="0"/>
              <a:t>to implement UTT? </a:t>
            </a:r>
          </a:p>
          <a:p>
            <a:pPr lvl="0"/>
            <a:r>
              <a:rPr lang="en-US" sz="2400" b="1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How can patterns of mobility be studied and how can those </a:t>
            </a:r>
          </a:p>
          <a:p>
            <a:pPr lvl="0"/>
            <a:r>
              <a:rPr lang="en-US" sz="2400" b="1" dirty="0"/>
              <a:t>patterns be accommodated in the intervention design to minimize </a:t>
            </a:r>
          </a:p>
          <a:p>
            <a:pPr lvl="0"/>
            <a:r>
              <a:rPr lang="en-US" sz="2400" b="1" dirty="0"/>
              <a:t>lost to follow up?</a:t>
            </a:r>
          </a:p>
          <a:p>
            <a:pPr lvl="0"/>
            <a:endParaRPr lang="en-US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How can we design interventions to optimize the prevention and care </a:t>
            </a:r>
          </a:p>
          <a:p>
            <a:pPr lvl="0"/>
            <a:r>
              <a:rPr lang="en-US" sz="2400" b="1" dirty="0"/>
              <a:t>continuum that addresses the impact of mobility and the specific needs </a:t>
            </a:r>
          </a:p>
          <a:p>
            <a:pPr lvl="0"/>
            <a:r>
              <a:rPr lang="en-US" sz="2400" b="1" dirty="0"/>
              <a:t>of mobile communities?</a:t>
            </a:r>
          </a:p>
          <a:p>
            <a:pPr lvl="0"/>
            <a:endParaRPr lang="en-US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How does mobility impact our current approaches to prevention and</a:t>
            </a:r>
          </a:p>
          <a:p>
            <a:pPr lvl="0"/>
            <a:r>
              <a:rPr lang="en-US" sz="2400" b="1" dirty="0"/>
              <a:t>long term maintenance of care?</a:t>
            </a:r>
          </a:p>
          <a:p>
            <a:r>
              <a:rPr lang="en-US" sz="2400" b="1" dirty="0"/>
              <a:t> </a:t>
            </a:r>
          </a:p>
          <a:p>
            <a:r>
              <a:rPr lang="en-US" b="1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23048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">
  <a:themeElements>
    <a:clrScheme name="NIMH Template">
      <a:dk1>
        <a:srgbClr val="00468B"/>
      </a:dk1>
      <a:lt1>
        <a:srgbClr val="FFFFFF"/>
      </a:lt1>
      <a:dk2>
        <a:srgbClr val="00468B"/>
      </a:dk2>
      <a:lt2>
        <a:srgbClr val="ECFAFF"/>
      </a:lt2>
      <a:accent1>
        <a:srgbClr val="4E81BE"/>
      </a:accent1>
      <a:accent2>
        <a:srgbClr val="7FAA4A"/>
      </a:accent2>
      <a:accent3>
        <a:srgbClr val="C0504D"/>
      </a:accent3>
      <a:accent4>
        <a:srgbClr val="816B9A"/>
      </a:accent4>
      <a:accent5>
        <a:srgbClr val="54A6BA"/>
      </a:accent5>
      <a:accent6>
        <a:srgbClr val="DB9150"/>
      </a:accent6>
      <a:hlink>
        <a:srgbClr val="888DD6"/>
      </a:hlink>
      <a:folHlink>
        <a:srgbClr val="5685B1"/>
      </a:folHlink>
    </a:clrScheme>
    <a:fontScheme name="Standar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8">
        <a:dk1>
          <a:srgbClr val="292929"/>
        </a:dk1>
        <a:lt1>
          <a:srgbClr val="FFFFFF"/>
        </a:lt1>
        <a:dk2>
          <a:srgbClr val="00468B"/>
        </a:dk2>
        <a:lt2>
          <a:srgbClr val="B20000"/>
        </a:lt2>
        <a:accent1>
          <a:srgbClr val="FFBA00"/>
        </a:accent1>
        <a:accent2>
          <a:srgbClr val="006A23"/>
        </a:accent2>
        <a:accent3>
          <a:srgbClr val="FFFFFF"/>
        </a:accent3>
        <a:accent4>
          <a:srgbClr val="212121"/>
        </a:accent4>
        <a:accent5>
          <a:srgbClr val="FFD9AA"/>
        </a:accent5>
        <a:accent6>
          <a:srgbClr val="005F1F"/>
        </a:accent6>
        <a:hlink>
          <a:srgbClr val="D66B00"/>
        </a:hlink>
        <a:folHlink>
          <a:srgbClr val="5685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122</Words>
  <Application>Microsoft Office PowerPoint</Application>
  <PresentationFormat>Widescreen</PresentationFormat>
  <Paragraphs>65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ＭＳ Ｐゴシック</vt:lpstr>
      <vt:lpstr>Arial</vt:lpstr>
      <vt:lpstr>Calibri</vt:lpstr>
      <vt:lpstr>Wingdings</vt:lpstr>
      <vt:lpstr>1_Standard</vt:lpstr>
      <vt:lpstr>Population Mobility: Challenges for Universal  HIV Testing and Treatment</vt:lpstr>
      <vt:lpstr>Universal Test and Treat Prevention and Treatment Continuum</vt:lpstr>
      <vt:lpstr>PowerPoint Presentation</vt:lpstr>
      <vt:lpstr>Complex Dynamics of Mobility</vt:lpstr>
      <vt:lpstr>Emerging Research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Stirratt, Michael (NIH/NIMH) [E]</dc:creator>
  <cp:lastModifiedBy>Saal</cp:lastModifiedBy>
  <cp:revision>213</cp:revision>
  <dcterms:created xsi:type="dcterms:W3CDTF">2017-05-15T23:59:08Z</dcterms:created>
  <dcterms:modified xsi:type="dcterms:W3CDTF">2018-07-24T11:36:43Z</dcterms:modified>
</cp:coreProperties>
</file>